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E628A40-47FE-4E48-8806-2634C645F0AA}">
  <a:tblStyle styleId="{6E628A40-47FE-4E48-8806-2634C645F0A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regular.fntdata"/><Relationship Id="rId10" Type="http://schemas.openxmlformats.org/officeDocument/2006/relationships/slide" Target="slides/slide3.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864" y="685800"/>
            <a:ext cx="2649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836a6cb6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836a6cb6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31128af3ef_0_2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31128af3ef_0_2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31128af3ef_0_1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31128af3ef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ushmm.org/antisemitism/holocaust-denial-and-distortion/explaining-holocaust-denial" TargetMode="External"/><Relationship Id="rId6"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Liberation &amp; Aftermath: Guided Notes</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331600" y="731500"/>
            <a:ext cx="7112100" cy="217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While the class goes through the Liberation &amp; Aftermath of World War II Presentation, follow along by completing these guided notes.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2-3: What happened at the end of the war?</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Watch the three clips and complete the Notice, Wonder, Think chart below.</a:t>
            </a:r>
            <a:endParaRPr sz="1200">
              <a:solidFill>
                <a:schemeClr val="dk1"/>
              </a:solidFill>
              <a:latin typeface="Inter"/>
              <a:ea typeface="Inter"/>
              <a:cs typeface="Inter"/>
              <a:sym typeface="Inter"/>
            </a:endParaRPr>
          </a:p>
        </p:txBody>
      </p:sp>
      <p:graphicFrame>
        <p:nvGraphicFramePr>
          <p:cNvPr id="105" name="Google Shape;105;p25"/>
          <p:cNvGraphicFramePr/>
          <p:nvPr/>
        </p:nvGraphicFramePr>
        <p:xfrm>
          <a:off x="331650" y="2813825"/>
          <a:ext cx="3000000" cy="3000000"/>
        </p:xfrm>
        <a:graphic>
          <a:graphicData uri="http://schemas.openxmlformats.org/drawingml/2006/table">
            <a:tbl>
              <a:tblPr>
                <a:noFill/>
                <a:tableStyleId>{6E628A40-47FE-4E48-8806-2634C645F0AA}</a:tableStyleId>
              </a:tblPr>
              <a:tblGrid>
                <a:gridCol w="1778025"/>
                <a:gridCol w="1778025"/>
                <a:gridCol w="1778025"/>
                <a:gridCol w="1778025"/>
              </a:tblGrid>
              <a:tr h="196300">
                <a:tc>
                  <a:txBody>
                    <a:bodyPr/>
                    <a:lstStyle/>
                    <a:p>
                      <a:pPr indent="0" lvl="0" marL="0" rtl="0" algn="ctr">
                        <a:spcBef>
                          <a:spcPts val="0"/>
                        </a:spcBef>
                        <a:spcAft>
                          <a:spcPts val="0"/>
                        </a:spcAft>
                        <a:buNone/>
                      </a:pPr>
                      <a:r>
                        <a:rPr b="1" lang="en" sz="1200">
                          <a:latin typeface="Inter"/>
                          <a:ea typeface="Inter"/>
                          <a:cs typeface="Inter"/>
                          <a:sym typeface="Inter"/>
                        </a:rPr>
                        <a:t>Video</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What do you see that seems interesting or important?</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What questions do you have about this video clip?</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What are your thoughts and reactions about this video clip?</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874650">
                <a:tc>
                  <a:txBody>
                    <a:bodyPr/>
                    <a:lstStyle/>
                    <a:p>
                      <a:pPr indent="0" lvl="0" marL="0" rtl="0" algn="ctr">
                        <a:lnSpc>
                          <a:spcPct val="115000"/>
                        </a:lnSpc>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Liberation of Auschwitz: Belongings of Victims</a:t>
                      </a:r>
                      <a:endParaRPr i="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74650">
                <a:tc>
                  <a:txBody>
                    <a:bodyPr/>
                    <a:lstStyle/>
                    <a:p>
                      <a:pPr indent="0" lvl="0" marL="0" rtl="0" algn="ctr">
                        <a:lnSpc>
                          <a:spcPct val="115000"/>
                        </a:lnSpc>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Liberation of Auschwitz: Child Survivors</a:t>
                      </a:r>
                      <a:endParaRPr i="1" sz="1200">
                        <a:solidFill>
                          <a:schemeClr val="dk1"/>
                        </a:solidFill>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ctr">
                        <a:lnSpc>
                          <a:spcPct val="115000"/>
                        </a:lnSpc>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Liberation of Dachau</a:t>
                      </a:r>
                      <a:endParaRPr i="1" sz="1200">
                        <a:solidFill>
                          <a:schemeClr val="dk1"/>
                        </a:solidFill>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Liberation &amp; Aftermath: Guided Notes</a:t>
            </a:r>
            <a:endParaRPr sz="1900">
              <a:solidFill>
                <a:schemeClr val="dk1"/>
              </a:solidFill>
              <a:latin typeface="Halant"/>
              <a:ea typeface="Halant"/>
              <a:cs typeface="Halant"/>
              <a:sym typeface="Halant"/>
            </a:endParaRPr>
          </a:p>
        </p:txBody>
      </p:sp>
      <p:pic>
        <p:nvPicPr>
          <p:cNvPr id="111" name="Google Shape;111;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5" name="Google Shape;115;p26"/>
          <p:cNvSpPr txBox="1"/>
          <p:nvPr/>
        </p:nvSpPr>
        <p:spPr>
          <a:xfrm>
            <a:off x="331600" y="731500"/>
            <a:ext cx="7112100" cy="8111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While the class goes through the Liberation &amp; Aftermath of World War II Presentation, follow along by completing these guided notes.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5: Complete the Discussion Prompts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6: Say-it-in-Six- Describe the Nuremberg Trials.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chemeClr val="dk1"/>
              </a:solidFill>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7: Quickwrite- Why do you think so many were never put on trial?</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8: Why was it difficult for Holocaust survivors to return home?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9: Explain why the creation of Israel was controversial and continues to impact international affairs.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11: Complete the Discussion Prompt</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16" name="Google Shape;116;p26"/>
          <p:cNvGraphicFramePr/>
          <p:nvPr/>
        </p:nvGraphicFramePr>
        <p:xfrm>
          <a:off x="316000" y="1600200"/>
          <a:ext cx="3000000" cy="3000000"/>
        </p:xfrm>
        <a:graphic>
          <a:graphicData uri="http://schemas.openxmlformats.org/drawingml/2006/table">
            <a:tbl>
              <a:tblPr>
                <a:noFill/>
                <a:tableStyleId>{6E628A40-47FE-4E48-8806-2634C645F0AA}</a:tableStyleId>
              </a:tblPr>
              <a:tblGrid>
                <a:gridCol w="2380700"/>
                <a:gridCol w="2380700"/>
                <a:gridCol w="2380700"/>
              </a:tblGrid>
              <a:tr h="229425">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Prompts</a:t>
                      </a:r>
                      <a:endParaRPr b="1" sz="1200">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Your Response</a:t>
                      </a:r>
                      <a:endParaRPr b="1" sz="1200">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Notes from Class Discussion</a:t>
                      </a:r>
                      <a:endParaRPr b="1" sz="1200">
                        <a:latin typeface="Inter"/>
                        <a:ea typeface="Inter"/>
                        <a:cs typeface="Inter"/>
                        <a:sym typeface="Inter"/>
                      </a:endParaRPr>
                    </a:p>
                  </a:txBody>
                  <a:tcPr marT="91425" marB="91425" marR="91425" marL="91425"/>
                </a:tc>
              </a:tr>
              <a:tr h="686825">
                <a:tc>
                  <a:txBody>
                    <a:bodyPr/>
                    <a:lstStyle/>
                    <a:p>
                      <a:pPr indent="0" lvl="0" marL="0" rtl="0" algn="ctr">
                        <a:lnSpc>
                          <a:spcPct val="100000"/>
                        </a:lnSpc>
                        <a:spcBef>
                          <a:spcPts val="0"/>
                        </a:spcBef>
                        <a:spcAft>
                          <a:spcPts val="0"/>
                        </a:spcAft>
                        <a:buNone/>
                      </a:pPr>
                      <a:r>
                        <a:rPr i="1" lang="en" sz="1200">
                          <a:solidFill>
                            <a:srgbClr val="231F20"/>
                          </a:solidFill>
                          <a:latin typeface="Inter"/>
                          <a:ea typeface="Inter"/>
                          <a:cs typeface="Inter"/>
                          <a:sym typeface="Inter"/>
                        </a:rPr>
                        <a:t>Why do you think military forces documented their discoveries at the camps?</a:t>
                      </a:r>
                      <a:endParaRPr i="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686825">
                <a:tc>
                  <a:txBody>
                    <a:bodyPr/>
                    <a:lstStyle/>
                    <a:p>
                      <a:pPr indent="0" lvl="0" marL="0" rtl="0" algn="ctr">
                        <a:lnSpc>
                          <a:spcPct val="100000"/>
                        </a:lnSpc>
                        <a:spcBef>
                          <a:spcPts val="0"/>
                        </a:spcBef>
                        <a:spcAft>
                          <a:spcPts val="0"/>
                        </a:spcAft>
                        <a:buNone/>
                      </a:pPr>
                      <a:r>
                        <a:rPr i="1" lang="en" sz="1200">
                          <a:solidFill>
                            <a:srgbClr val="231F20"/>
                          </a:solidFill>
                          <a:latin typeface="Inter"/>
                          <a:ea typeface="Inter"/>
                          <a:cs typeface="Inter"/>
                          <a:sym typeface="Inter"/>
                        </a:rPr>
                        <a:t>What shocked you the most from the footage? Why?</a:t>
                      </a:r>
                      <a:endParaRPr i="1" sz="1200">
                        <a:solidFill>
                          <a:srgbClr val="231F20"/>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graphicFrame>
        <p:nvGraphicFramePr>
          <p:cNvPr id="117" name="Google Shape;117;p26"/>
          <p:cNvGraphicFramePr/>
          <p:nvPr/>
        </p:nvGraphicFramePr>
        <p:xfrm>
          <a:off x="316000" y="7620000"/>
          <a:ext cx="3000000" cy="3000000"/>
        </p:xfrm>
        <a:graphic>
          <a:graphicData uri="http://schemas.openxmlformats.org/drawingml/2006/table">
            <a:tbl>
              <a:tblPr>
                <a:noFill/>
                <a:tableStyleId>{6E628A40-47FE-4E48-8806-2634C645F0AA}</a:tableStyleId>
              </a:tblPr>
              <a:tblGrid>
                <a:gridCol w="2380700"/>
                <a:gridCol w="2380700"/>
                <a:gridCol w="2380700"/>
              </a:tblGrid>
              <a:tr h="312825">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Prompt</a:t>
                      </a:r>
                      <a:endParaRPr b="1" sz="1200">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Your Response</a:t>
                      </a:r>
                      <a:endParaRPr b="1" sz="1200">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Notes from Class Discussion</a:t>
                      </a:r>
                      <a:endParaRPr b="1" sz="1200">
                        <a:latin typeface="Inter"/>
                        <a:ea typeface="Inter"/>
                        <a:cs typeface="Inter"/>
                        <a:sym typeface="Inter"/>
                      </a:endParaRPr>
                    </a:p>
                  </a:txBody>
                  <a:tcPr marT="91425" marB="91425" marR="91425" marL="91425"/>
                </a:tc>
              </a:tr>
              <a:tr h="1094925">
                <a:tc>
                  <a:txBody>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Why is it so important to confront Holocaust denial?</a:t>
                      </a:r>
                      <a:endParaRPr i="1" sz="1200">
                        <a:solidFill>
                          <a:schemeClr val="dk1"/>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pic>
        <p:nvPicPr>
          <p:cNvPr id="122" name="Google Shape;122;p27"/>
          <p:cNvPicPr preferRelativeResize="0"/>
          <p:nvPr/>
        </p:nvPicPr>
        <p:blipFill>
          <a:blip r:embed="rId3">
            <a:alphaModFix/>
          </a:blip>
          <a:stretch>
            <a:fillRect/>
          </a:stretch>
        </p:blipFill>
        <p:spPr>
          <a:xfrm>
            <a:off x="694375" y="661805"/>
            <a:ext cx="1056525" cy="1056525"/>
          </a:xfrm>
          <a:prstGeom prst="rect">
            <a:avLst/>
          </a:prstGeom>
          <a:noFill/>
          <a:ln>
            <a:noFill/>
          </a:ln>
        </p:spPr>
      </p:pic>
      <p:pic>
        <p:nvPicPr>
          <p:cNvPr id="123" name="Google Shape;123;p2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24" name="Google Shape;12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6" name="Google Shape;126;p27"/>
          <p:cNvGraphicFramePr/>
          <p:nvPr/>
        </p:nvGraphicFramePr>
        <p:xfrm>
          <a:off x="455300" y="2504100"/>
          <a:ext cx="3000000" cy="3000000"/>
        </p:xfrm>
        <a:graphic>
          <a:graphicData uri="http://schemas.openxmlformats.org/drawingml/2006/table">
            <a:tbl>
              <a:tblPr>
                <a:noFill/>
                <a:tableStyleId>{6E628A40-47FE-4E48-8806-2634C645F0AA}</a:tableStyleId>
              </a:tblPr>
              <a:tblGrid>
                <a:gridCol w="6918375"/>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a:t>
                      </a:r>
                      <a:r>
                        <a:rPr b="1" lang="en" sz="1100">
                          <a:latin typeface="Halant"/>
                          <a:ea typeface="Halant"/>
                          <a:cs typeface="Halant"/>
                          <a:sym typeface="Halant"/>
                        </a:rPr>
                        <a:t> Transcript:</a:t>
                      </a:r>
                      <a:endParaRPr sz="1100">
                        <a:latin typeface="Halant"/>
                        <a:ea typeface="Halant"/>
                        <a:cs typeface="Halant"/>
                        <a:sym typeface="Halant"/>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Holocaust denial is a form of antisemitism. The only reason to deny the Holocaust is to inculcate and foster antisemitism. The Holocaust has the dubious distinction of being the best documented genocide in the world, so for anybody to disbelieve, they've got to come to it with some sort of preconceived notion. Holocaust denial takes different forms, and I divided it into hardcore Holocaust denial and softcore Holocaust denial. Hardcore Holocaust denial is the argument made by deniers that there was no planned centralized program of annihilation of the Jews by the Nazis, that this whole idea of eliminating the Jews from the European continent and beyond never happened. If you would ask them, "Well, why would the Jews make up this myth?" is that they did it for financial gain and to get the sympathy of the world in order to get a state. That in and of itself makes Holocaust denial a form of antisemitism because the rationale they give--to get money and to get a state--are of course at the center of the stereotypes associated with antisemitism. But softcore denial does not deny the Holocaust. There were people who would say, "Well, of course the Holocaust happened, but was it really six million? Of course the Holocaust happened, but were there really gas chambers?" I think any thoughtful person today knows that that's a ridiculous kind of thing. First of all for, deniers to be right, who has to be wrong?  Well certainly all the survivors. You have the bystanders, but most of all, you have the perpetrators. What they said was, "I didn't do it. I was only following orders." So they had these different excuses, but they never said it didn't happen.  The audience often are antisemites who are looking to have their feelings confirmed or people who might not be overt antisemites but somehow are discomforted with the idea of Jew as victim. This is an attack on society at large. In almost every society where they've gone after Jews first, they've gone after other people after that. Prejudice has to be fought and amongst those prejudices, antisemitism has to be fought.</a:t>
                      </a:r>
                      <a:endParaRPr sz="1100">
                        <a:latin typeface="Inter"/>
                        <a:ea typeface="Inter"/>
                        <a:cs typeface="Inter"/>
                        <a:sym typeface="Inter"/>
                      </a:endParaRPr>
                    </a:p>
                  </a:txBody>
                  <a:tcPr marT="91425" marB="91425" marR="91425" marL="91425"/>
                </a:tc>
              </a:tr>
            </a:tbl>
          </a:graphicData>
        </a:graphic>
      </p:graphicFrame>
      <p:sp>
        <p:nvSpPr>
          <p:cNvPr id="127" name="Google Shape;127;p27"/>
          <p:cNvSpPr txBox="1"/>
          <p:nvPr/>
        </p:nvSpPr>
        <p:spPr>
          <a:xfrm>
            <a:off x="1878100" y="661768"/>
            <a:ext cx="5439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28" name="Google Shape;128;p27"/>
          <p:cNvSpPr txBox="1"/>
          <p:nvPr/>
        </p:nvSpPr>
        <p:spPr>
          <a:xfrm>
            <a:off x="455225" y="16344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Deborah E. Lipstadt</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Dr. Deborah E. Lipstadt is an American historian and diplomat. She has written extensively on the subject of Holocaust denial. Lipstadt became widely known when she was sued for libel by British author David Irving, after she accused Irving of Holocaust denial. She won the case affirming the legitimacy of Holocaust evidence.</a:t>
            </a:r>
            <a:endParaRPr sz="1000">
              <a:solidFill>
                <a:srgbClr val="000000"/>
              </a:solidFill>
              <a:latin typeface="Inter"/>
              <a:ea typeface="Inter"/>
              <a:cs typeface="Inter"/>
              <a:sym typeface="Inter"/>
            </a:endParaRPr>
          </a:p>
        </p:txBody>
      </p:sp>
      <p:sp>
        <p:nvSpPr>
          <p:cNvPr id="129" name="Google Shape;129;p27"/>
          <p:cNvSpPr txBox="1"/>
          <p:nvPr/>
        </p:nvSpPr>
        <p:spPr>
          <a:xfrm>
            <a:off x="455300" y="6386400"/>
            <a:ext cx="6861900" cy="2893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Questions:</a:t>
            </a:r>
            <a:endParaRPr b="1" sz="1100">
              <a:solidFill>
                <a:schemeClr val="dk1"/>
              </a:solidFill>
              <a:latin typeface="Halant"/>
              <a:ea typeface="Halant"/>
              <a:cs typeface="Halant"/>
              <a:sym typeface="Halant"/>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Explain what Lipstadt calls “hardcore Holocaust denial” and how this notion is related to anti-Semitism. </a:t>
            </a:r>
            <a:br>
              <a:rPr lang="en" sz="1100">
                <a:solidFill>
                  <a:schemeClr val="dk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Explain what Lipstadt calls “softcore Holocaust denial” and how this notion is related to anti-Semitism.</a:t>
            </a:r>
            <a:br>
              <a:rPr lang="en" sz="1100">
                <a:solidFill>
                  <a:schemeClr val="dk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do you think it is important to confront Holocaust denial?</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p:txBody>
      </p:sp>
      <p:sp>
        <p:nvSpPr>
          <p:cNvPr id="130" name="Google Shape;130;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Liberation &amp; Aftermath: Holocaust Denial</a:t>
            </a:r>
            <a:endParaRPr sz="1900">
              <a:solidFill>
                <a:schemeClr val="dk1"/>
              </a:solidFill>
              <a:latin typeface="Halant"/>
              <a:ea typeface="Halant"/>
              <a:cs typeface="Halant"/>
              <a:sym typeface="Halant"/>
            </a:endParaRPr>
          </a:p>
        </p:txBody>
      </p:sp>
      <p:pic>
        <p:nvPicPr>
          <p:cNvPr id="131" name="Google Shape;131;p27"/>
          <p:cNvPicPr preferRelativeResize="0"/>
          <p:nvPr/>
        </p:nvPicPr>
        <p:blipFill>
          <a:blip r:embed="rId6">
            <a:alphaModFix/>
          </a:blip>
          <a:stretch>
            <a:fillRect/>
          </a:stretch>
        </p:blipFill>
        <p:spPr>
          <a:xfrm>
            <a:off x="226481" y="76722"/>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